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3" r:id="rId4"/>
  </p:sldMasterIdLst>
  <p:notesMasterIdLst>
    <p:notesMasterId r:id="rId21"/>
  </p:notesMasterIdLst>
  <p:handoutMasterIdLst>
    <p:handoutMasterId r:id="rId22"/>
  </p:handoutMasterIdLst>
  <p:sldIdLst>
    <p:sldId id="907" r:id="rId5"/>
    <p:sldId id="877" r:id="rId6"/>
    <p:sldId id="909" r:id="rId7"/>
    <p:sldId id="913" r:id="rId8"/>
    <p:sldId id="900" r:id="rId9"/>
    <p:sldId id="906" r:id="rId10"/>
    <p:sldId id="878" r:id="rId11"/>
    <p:sldId id="898" r:id="rId12"/>
    <p:sldId id="896" r:id="rId13"/>
    <p:sldId id="901" r:id="rId14"/>
    <p:sldId id="890" r:id="rId15"/>
    <p:sldId id="891" r:id="rId16"/>
    <p:sldId id="892" r:id="rId17"/>
    <p:sldId id="885" r:id="rId18"/>
    <p:sldId id="886" r:id="rId19"/>
    <p:sldId id="6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25" clrIdx="0"/>
  <p:cmAuthor id="2" name="Bora Cobanoglu" initials="BC" lastIdx="1" clrIdx="1"/>
  <p:cmAuthor id="3" name="Jennifer Kerns" initials="JK" lastIdx="4" clrIdx="2"/>
  <p:cmAuthor id="4" name=" "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D3E50"/>
    <a:srgbClr val="37812D"/>
    <a:srgbClr val="246385"/>
    <a:srgbClr val="99CCFF"/>
    <a:srgbClr val="000000"/>
    <a:srgbClr val="80D5D5"/>
    <a:srgbClr val="297FA4"/>
    <a:srgbClr val="626D74"/>
    <a:srgbClr val="27303C"/>
    <a:srgbClr val="28DA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83787" autoAdjust="0"/>
  </p:normalViewPr>
  <p:slideViewPr>
    <p:cSldViewPr snapToGrid="0">
      <p:cViewPr varScale="1">
        <p:scale>
          <a:sx n="72" d="100"/>
          <a:sy n="72" d="100"/>
        </p:scale>
        <p:origin x="960" y="3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B6C0E767-BCEF-A98F-0669-27F3545D36D1}"/>
    <pc:docChg chg="delSld modSld">
      <pc:chgData name="Dean FAIZAL" userId="S::defaizal@microsoft.com::36db1fde-c46c-4680-a8fc-45c428844a5e" providerId="AD" clId="Web-{B6C0E767-BCEF-A98F-0669-27F3545D36D1}" dt="2019-07-18T16:28:25.236" v="7"/>
      <pc:docMkLst>
        <pc:docMk/>
      </pc:docMkLst>
      <pc:sldChg chg="delCm">
        <pc:chgData name="Dean FAIZAL" userId="S::defaizal@microsoft.com::36db1fde-c46c-4680-a8fc-45c428844a5e" providerId="AD" clId="Web-{B6C0E767-BCEF-A98F-0669-27F3545D36D1}" dt="2019-07-18T16:28:25.236" v="7"/>
        <pc:sldMkLst>
          <pc:docMk/>
          <pc:sldMk cId="2352744746" sldId="900"/>
        </pc:sldMkLst>
      </pc:sldChg>
      <pc:sldChg chg="delSp">
        <pc:chgData name="Dean FAIZAL" userId="S::defaizal@microsoft.com::36db1fde-c46c-4680-a8fc-45c428844a5e" providerId="AD" clId="Web-{B6C0E767-BCEF-A98F-0669-27F3545D36D1}" dt="2019-07-18T16:28:00.939" v="5"/>
        <pc:sldMkLst>
          <pc:docMk/>
          <pc:sldMk cId="364557053" sldId="906"/>
        </pc:sldMkLst>
        <pc:grpChg chg="del">
          <ac:chgData name="Dean FAIZAL" userId="S::defaizal@microsoft.com::36db1fde-c46c-4680-a8fc-45c428844a5e" providerId="AD" clId="Web-{B6C0E767-BCEF-A98F-0669-27F3545D36D1}" dt="2019-07-18T16:28:00.939" v="5"/>
          <ac:grpSpMkLst>
            <pc:docMk/>
            <pc:sldMk cId="364557053" sldId="906"/>
            <ac:grpSpMk id="4" creationId="{00000000-0000-0000-0000-000000000000}"/>
          </ac:grpSpMkLst>
        </pc:grpChg>
        <pc:grpChg chg="del">
          <ac:chgData name="Dean FAIZAL" userId="S::defaizal@microsoft.com::36db1fde-c46c-4680-a8fc-45c428844a5e" providerId="AD" clId="Web-{B6C0E767-BCEF-A98F-0669-27F3545D36D1}" dt="2019-07-18T16:28:00.267" v="4"/>
          <ac:grpSpMkLst>
            <pc:docMk/>
            <pc:sldMk cId="364557053" sldId="906"/>
            <ac:grpSpMk id="7" creationId="{00000000-0000-0000-0000-000000000000}"/>
          </ac:grpSpMkLst>
        </pc:grpChg>
        <pc:grpChg chg="del">
          <ac:chgData name="Dean FAIZAL" userId="S::defaizal@microsoft.com::36db1fde-c46c-4680-a8fc-45c428844a5e" providerId="AD" clId="Web-{B6C0E767-BCEF-A98F-0669-27F3545D36D1}" dt="2019-07-18T16:27:52.845" v="0"/>
          <ac:grpSpMkLst>
            <pc:docMk/>
            <pc:sldMk cId="364557053" sldId="906"/>
            <ac:grpSpMk id="10" creationId="{00000000-0000-0000-0000-000000000000}"/>
          </ac:grpSpMkLst>
        </pc:grpChg>
        <pc:grpChg chg="del">
          <ac:chgData name="Dean FAIZAL" userId="S::defaizal@microsoft.com::36db1fde-c46c-4680-a8fc-45c428844a5e" providerId="AD" clId="Web-{B6C0E767-BCEF-A98F-0669-27F3545D36D1}" dt="2019-07-18T16:27:53.423" v="1"/>
          <ac:grpSpMkLst>
            <pc:docMk/>
            <pc:sldMk cId="364557053" sldId="906"/>
            <ac:grpSpMk id="13" creationId="{00000000-0000-0000-0000-000000000000}"/>
          </ac:grpSpMkLst>
        </pc:grpChg>
        <pc:grpChg chg="del">
          <ac:chgData name="Dean FAIZAL" userId="S::defaizal@microsoft.com::36db1fde-c46c-4680-a8fc-45c428844a5e" providerId="AD" clId="Web-{B6C0E767-BCEF-A98F-0669-27F3545D36D1}" dt="2019-07-18T16:27:57.736" v="2"/>
          <ac:grpSpMkLst>
            <pc:docMk/>
            <pc:sldMk cId="364557053" sldId="906"/>
            <ac:grpSpMk id="16" creationId="{00000000-0000-0000-0000-000000000000}"/>
          </ac:grpSpMkLst>
        </pc:grpChg>
        <pc:grpChg chg="del">
          <ac:chgData name="Dean FAIZAL" userId="S::defaizal@microsoft.com::36db1fde-c46c-4680-a8fc-45c428844a5e" providerId="AD" clId="Web-{B6C0E767-BCEF-A98F-0669-27F3545D36D1}" dt="2019-07-18T16:27:59.798" v="3"/>
          <ac:grpSpMkLst>
            <pc:docMk/>
            <pc:sldMk cId="364557053" sldId="906"/>
            <ac:grpSpMk id="23" creationId="{1051D082-505D-448A-A55E-E15F1089E2D1}"/>
          </ac:grpSpMkLst>
        </pc:grpChg>
      </pc:sldChg>
      <pc:sldChg chg="del">
        <pc:chgData name="Dean FAIZAL" userId="S::defaizal@microsoft.com::36db1fde-c46c-4680-a8fc-45c428844a5e" providerId="AD" clId="Web-{B6C0E767-BCEF-A98F-0669-27F3545D36D1}" dt="2019-07-18T16:28:16.283" v="6"/>
        <pc:sldMkLst>
          <pc:docMk/>
          <pc:sldMk cId="1502531878" sldId="9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7/18/2019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7/18/2019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32686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332520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Hours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We’ll hold class from 9AM – 5PM Monday through Thursday.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Ground rules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Please plan to attend every session as the content and exercises we’ve developed often build on the content presented earlier.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1"/>
              <a:t>Introductions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a:t>Introduce yourself, offer a bit of information about your consulting background and experience with mobile app development in general and Xamarin in</a:t>
            </a:r>
            <a:r>
              <a:rPr lang="en-US" baseline="0"/>
              <a:t> particular.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226331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is get an understanding of how well you know the underlying platforms, and how fast you find answers to problems/issues you might not know how to address.</a:t>
            </a:r>
          </a:p>
          <a:p>
            <a:endParaRPr lang="en-US" sz="1200" kern="1200" dirty="0">
              <a:solidFill>
                <a:schemeClr val="tx1"/>
              </a:solidFill>
              <a:effectLst/>
              <a:latin typeface="+mn-lt"/>
              <a:ea typeface="+mn-ea"/>
              <a:cs typeface="+mn-cs"/>
            </a:endParaRPr>
          </a:p>
          <a:p>
            <a:r>
              <a:rPr lang="en-US" dirty="0"/>
              <a:t>http://ullibility.net/wp-content/uploads/2014/09/xamagon-e1423564314550-300x270.png</a:t>
            </a:r>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305884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a:t>Click to edit Master title style</a:t>
            </a:r>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a:t>Click to edit Master title style</a:t>
            </a:r>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chemeClr val="tx1"/>
                </a:solidFill>
                <a:latin typeface="Calibri Light" panose="020F0302020204030204" pitchFamily="34" charset="0"/>
                <a:cs typeface="Calibri Light" panose="020F0302020204030204" pitchFamily="34" charset="0"/>
              </a:defRPr>
            </a:lvl4pPr>
            <a:lvl5pPr>
              <a:defRPr b="0" i="0">
                <a:solidFill>
                  <a:srgbClr val="6C6C6C"/>
                </a:solidFill>
                <a:latin typeface="Helvetica Light"/>
                <a:cs typeface="Helvetica Light"/>
              </a:defRPr>
            </a:lvl5pPr>
          </a:lstStyle>
          <a:p>
            <a:pPr lvl="0"/>
            <a:r>
              <a:rPr lang="en-US"/>
              <a:t>Click to edit Master text styles</a:t>
            </a:r>
          </a:p>
          <a:p>
            <a:pPr lvl="0"/>
            <a:endParaRPr lang="en-US"/>
          </a:p>
          <a:p>
            <a:pPr lvl="3"/>
            <a:endParaRPr lang="en-US"/>
          </a:p>
          <a:p>
            <a:pPr lvl="2"/>
            <a:endParaRPr lang="en-US"/>
          </a:p>
          <a:p>
            <a:pPr lvl="3"/>
            <a:endParaRPr lang="en-US"/>
          </a:p>
          <a:p>
            <a:pPr lvl="0"/>
            <a:endParaRPr lang="en-US"/>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a:t>Click to edit Master title style</a:t>
            </a:r>
          </a:p>
        </p:txBody>
      </p:sp>
      <p:sp>
        <p:nvSpPr>
          <p:cNvPr id="3" name="Content Placeholder 2"/>
          <p:cNvSpPr>
            <a:spLocks noGrp="1"/>
          </p:cNvSpPr>
          <p:nvPr>
            <p:ph idx="1"/>
          </p:nvPr>
        </p:nvSpPr>
        <p:spPr>
          <a:xfrm>
            <a:off x="914400" y="1192095"/>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a:solidFill>
                <a:prstClr val="black"/>
              </a:solidFill>
              <a:latin typeface="Calibri"/>
            </a:endParaRPr>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solidFill>
                <a:prstClr val="black"/>
              </a:solidFill>
              <a:latin typeface="Calibri"/>
            </a:endParaRPr>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a:t>Click to edit Master title style</a:t>
            </a:r>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5040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a:t>Click to edit Master title style</a:t>
            </a:r>
          </a:p>
        </p:txBody>
      </p:sp>
    </p:spTree>
    <p:extLst>
      <p:ext uri="{BB962C8B-B14F-4D97-AF65-F5344CB8AC3E}">
        <p14:creationId xmlns:p14="http://schemas.microsoft.com/office/powerpoint/2010/main" val="370745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a:t>Click to edit Master title style</a:t>
            </a:r>
          </a:p>
        </p:txBody>
      </p:sp>
    </p:spTree>
    <p:extLst>
      <p:ext uri="{BB962C8B-B14F-4D97-AF65-F5344CB8AC3E}">
        <p14:creationId xmlns:p14="http://schemas.microsoft.com/office/powerpoint/2010/main" val="3707452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361598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a:t>Click to edit Master title style</a:t>
            </a:r>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a:t>Click to edit Master title style</a:t>
            </a:r>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265009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0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2984404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2623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369710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146837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a:t>Click to edit Master title style</a:t>
            </a:r>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9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a:t>Click to edit Master title style</a:t>
            </a:r>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1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1539022"/>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Calibri Light" panose="020F0302020204030204" pitchFamily="34" charset="0"/>
              <a:buNone/>
              <a:defRPr sz="18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168086" indent="-2989" rtl="0">
              <a:spcBef>
                <a:spcPts val="0"/>
              </a:spcBef>
              <a:buFont typeface="Calibri"/>
              <a:buNone/>
              <a:defRPr/>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spTree>
    <p:extLst>
      <p:ext uri="{BB962C8B-B14F-4D97-AF65-F5344CB8AC3E}">
        <p14:creationId xmlns:p14="http://schemas.microsoft.com/office/powerpoint/2010/main" val="27892034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Shape 80"/>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8248904" y="4777404"/>
            <a:ext cx="654386" cy="149162"/>
          </a:xfrm>
          <a:prstGeom prst="rect">
            <a:avLst/>
          </a:prstGeom>
          <a:noFill/>
          <a:ln>
            <a:noFill/>
          </a:ln>
        </p:spPr>
      </p:pic>
      <p:grpSp>
        <p:nvGrpSpPr>
          <p:cNvPr id="4" name="Group 3"/>
          <p:cNvGrpSpPr/>
          <p:nvPr userDrawn="1"/>
        </p:nvGrpSpPr>
        <p:grpSpPr>
          <a:xfrm>
            <a:off x="0" y="5076702"/>
            <a:ext cx="9144000" cy="66799"/>
            <a:chOff x="0" y="5239230"/>
            <a:chExt cx="8064128" cy="1618770"/>
          </a:xfrm>
        </p:grpSpPr>
        <p:sp>
          <p:nvSpPr>
            <p:cNvPr id="5" name="Rectangle 4"/>
            <p:cNvSpPr/>
            <p:nvPr/>
          </p:nvSpPr>
          <p:spPr>
            <a:xfrm>
              <a:off x="0" y="5239230"/>
              <a:ext cx="1614328" cy="1618770"/>
            </a:xfrm>
            <a:prstGeom prst="rect">
              <a:avLst/>
            </a:prstGeom>
            <a:solidFill>
              <a:srgbClr val="1FA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1612450" y="5239230"/>
              <a:ext cx="1614328" cy="1618770"/>
            </a:xfrm>
            <a:prstGeom prst="rect">
              <a:avLst/>
            </a:prstGeom>
            <a:solidFill>
              <a:srgbClr val="91CA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3224900" y="5239230"/>
              <a:ext cx="1614328" cy="1618770"/>
            </a:xfrm>
            <a:prstGeom prst="rect">
              <a:avLst/>
            </a:prstGeom>
            <a:solidFill>
              <a:srgbClr val="9378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4837350" y="5239230"/>
              <a:ext cx="1614328" cy="1618770"/>
            </a:xfrm>
            <a:prstGeom prst="rect">
              <a:avLst/>
            </a:prstGeom>
            <a:solidFill>
              <a:srgbClr val="F1C4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449800" y="5239230"/>
              <a:ext cx="1614328" cy="1618770"/>
            </a:xfrm>
            <a:prstGeom prst="rect">
              <a:avLst/>
            </a:prstGeom>
            <a:solidFill>
              <a:srgbClr val="F56D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688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a:t>Click to edit Master title style</a:t>
            </a:r>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60">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5" r:id="rId2"/>
    <p:sldLayoutId id="2147493496" r:id="rId3"/>
    <p:sldLayoutId id="2147493497" r:id="rId4"/>
    <p:sldLayoutId id="2147493498" r:id="rId5"/>
    <p:sldLayoutId id="2147493499" r:id="rId6"/>
    <p:sldLayoutId id="2147493500" r:id="rId7"/>
    <p:sldLayoutId id="2147493501" r:id="rId8"/>
    <p:sldLayoutId id="2147493502" r:id="rId9"/>
    <p:sldLayoutId id="2147493503" r:id="rId10"/>
    <p:sldLayoutId id="2147493504" r:id="rId11"/>
    <p:sldLayoutId id="2147493505" r:id="rId12"/>
    <p:sldLayoutId id="2147493506" r:id="rId13"/>
    <p:sldLayoutId id="2147493507" r:id="rId14"/>
    <p:sldLayoutId id="2147493508" r:id="rId15"/>
    <p:sldLayoutId id="2147493509" r:id="rId16"/>
    <p:sldLayoutId id="2147493510" r:id="rId17"/>
    <p:sldLayoutId id="2147493511" r:id="rId18"/>
    <p:sldLayoutId id="2147493512" r:id="rId19"/>
    <p:sldLayoutId id="2147493513" r:id="rId20"/>
    <p:sldLayoutId id="2147493514" r:id="rId21"/>
    <p:sldLayoutId id="2147493515" r:id="rId22"/>
    <p:sldLayoutId id="2147493516" r:id="rId23"/>
    <p:sldLayoutId id="2147493517" r:id="rId24"/>
    <p:sldLayoutId id="2147493518" r:id="rId25"/>
    <p:sldLayoutId id="2147493519" r:id="rId26"/>
    <p:sldLayoutId id="2147493520" r:id="rId27"/>
    <p:sldLayoutId id="2147493522" r:id="rId28"/>
    <p:sldLayoutId id="2147493533" r:id="rId29"/>
    <p:sldLayoutId id="2147493456" r:id="rId30"/>
    <p:sldLayoutId id="2147493478" r:id="rId31"/>
    <p:sldLayoutId id="2147493471" r:id="rId32"/>
    <p:sldLayoutId id="2147493458" r:id="rId33"/>
    <p:sldLayoutId id="2147493459" r:id="rId34"/>
    <p:sldLayoutId id="2147493461" r:id="rId35"/>
    <p:sldLayoutId id="2147493462" r:id="rId36"/>
    <p:sldLayoutId id="2147493463" r:id="rId37"/>
    <p:sldLayoutId id="2147493474" r:id="rId38"/>
    <p:sldLayoutId id="2147493464" r:id="rId39"/>
    <p:sldLayoutId id="2147493465" r:id="rId40"/>
    <p:sldLayoutId id="2147493475" r:id="rId41"/>
    <p:sldLayoutId id="2147493467" r:id="rId42"/>
    <p:sldLayoutId id="2147493468" r:id="rId43"/>
    <p:sldLayoutId id="2147493470" r:id="rId44"/>
    <p:sldLayoutId id="2147493477" r:id="rId45"/>
    <p:sldLayoutId id="2147493476" r:id="rId46"/>
    <p:sldLayoutId id="2147493469" r:id="rId47"/>
    <p:sldLayoutId id="2147493472" r:id="rId48"/>
    <p:sldLayoutId id="2147493473" r:id="rId49"/>
    <p:sldLayoutId id="2147493479" r:id="rId50"/>
    <p:sldLayoutId id="2147493480" r:id="rId51"/>
    <p:sldLayoutId id="2147493481" r:id="rId52"/>
    <p:sldLayoutId id="2147493482" r:id="rId53"/>
    <p:sldLayoutId id="2147493483" r:id="rId54"/>
    <p:sldLayoutId id="2147493484" r:id="rId55"/>
    <p:sldLayoutId id="2147493492" r:id="rId56"/>
    <p:sldLayoutId id="2147493538" r:id="rId57"/>
    <p:sldLayoutId id="2147493539" r:id="rId58"/>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5.jpe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tackoverflow.com/questions/ask?tags=xamarin" TargetMode="External"/><Relationship Id="rId2" Type="http://schemas.openxmlformats.org/officeDocument/2006/relationships/hyperlink" Target="http://stackoverflow.com/questions/tagged/xamarin" TargetMode="External"/><Relationship Id="rId1" Type="http://schemas.openxmlformats.org/officeDocument/2006/relationships/slideLayout" Target="../slideLayouts/slideLayout19.xml"/><Relationship Id="rId4" Type="http://schemas.openxmlformats.org/officeDocument/2006/relationships/hyperlink" Target="https://forums.xamarin.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university.xamarin.com/resources/win-setup" TargetMode="Externa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l.dropboxusercontent.com/s/cv75h76pv9su7l4/songs-small.json"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dirty="0">
                <a:solidFill>
                  <a:schemeClr val="bg1"/>
                </a:solidFill>
                <a:latin typeface="+mj-lt"/>
                <a:cs typeface="Arial"/>
              </a:rPr>
              <a:t>Xamarin training </a:t>
            </a:r>
          </a:p>
          <a:p>
            <a:pPr marL="0" indent="0">
              <a:buNone/>
            </a:pPr>
            <a:r>
              <a:rPr lang="en-US" sz="2800" dirty="0">
                <a:solidFill>
                  <a:schemeClr val="bg1"/>
                </a:solidFill>
                <a:latin typeface="+mj-lt"/>
                <a:cs typeface="Arial"/>
              </a:rPr>
              <a:t>for mobile app development professionals</a:t>
            </a:r>
          </a:p>
          <a:p>
            <a:pPr marL="0" indent="0">
              <a:buNone/>
            </a:pPr>
            <a:endParaRPr lang="en-US" sz="3200" dirty="0">
              <a:solidFill>
                <a:schemeClr val="bg1"/>
              </a:solidFill>
              <a:latin typeface="+mj-lt"/>
              <a:cs typeface="Arial"/>
            </a:endParaRPr>
          </a:p>
          <a:p>
            <a:pPr marL="0" indent="0">
              <a:buNone/>
            </a:pPr>
            <a:r>
              <a:rPr lang="en-US" sz="3200" dirty="0">
                <a:solidFill>
                  <a:schemeClr val="bg1"/>
                </a:solidFill>
                <a:latin typeface="+mj-lt"/>
                <a:cs typeface="Arial"/>
              </a:rPr>
              <a:t>Oh, Hello!</a:t>
            </a:r>
          </a:p>
        </p:txBody>
      </p:sp>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l="18293" r="47304" b="2231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Resources</a:t>
            </a:r>
          </a:p>
        </p:txBody>
      </p:sp>
      <p:sp>
        <p:nvSpPr>
          <p:cNvPr id="3" name="Content Placeholder 2"/>
          <p:cNvSpPr>
            <a:spLocks noGrp="1"/>
          </p:cNvSpPr>
          <p:nvPr>
            <p:ph idx="1"/>
          </p:nvPr>
        </p:nvSpPr>
        <p:spPr>
          <a:xfrm>
            <a:off x="457200" y="1004242"/>
            <a:ext cx="8229600" cy="3918136"/>
          </a:xfrm>
        </p:spPr>
        <p:txBody>
          <a:bodyPr>
            <a:normAutofit fontScale="85000" lnSpcReduction="10000"/>
          </a:bodyPr>
          <a:lstStyle/>
          <a:p>
            <a:r>
              <a:rPr lang="en-US" dirty="0"/>
              <a:t>Stack Overflow</a:t>
            </a:r>
          </a:p>
          <a:p>
            <a:pPr lvl="1"/>
            <a:r>
              <a:rPr lang="en-US" dirty="0"/>
              <a:t>Use Stack Overflow for questions about error messages, API usage, and other implementation questions. http://stackoverflow.com/</a:t>
            </a:r>
          </a:p>
          <a:p>
            <a:pPr lvl="2"/>
            <a:r>
              <a:rPr lang="en-US" dirty="0"/>
              <a:t>Questions tagged with Xamarin: </a:t>
            </a:r>
            <a:r>
              <a:rPr lang="en-US" dirty="0">
                <a:hlinkClick r:id="rId2"/>
              </a:rPr>
              <a:t>http://stackoverflow.com/questions/tagged/xamarin</a:t>
            </a:r>
            <a:r>
              <a:rPr lang="en-US" dirty="0"/>
              <a:t>  </a:t>
            </a:r>
          </a:p>
          <a:p>
            <a:pPr lvl="2"/>
            <a:r>
              <a:rPr lang="en-US" dirty="0"/>
              <a:t>Ask a new Xamarin question: </a:t>
            </a:r>
            <a:r>
              <a:rPr lang="en-US" dirty="0">
                <a:hlinkClick r:id="rId3"/>
              </a:rPr>
              <a:t>http://stackoverflow.com/questions/ask?tags=xamarin</a:t>
            </a:r>
            <a:r>
              <a:rPr lang="en-US" dirty="0"/>
              <a:t>  </a:t>
            </a:r>
          </a:p>
          <a:p>
            <a:r>
              <a:rPr lang="en-US" dirty="0"/>
              <a:t>Xamarin Forums</a:t>
            </a:r>
          </a:p>
          <a:p>
            <a:pPr lvl="1"/>
            <a:r>
              <a:rPr lang="en-US" dirty="0"/>
              <a:t>Use Xamarin Forums for questions on the platform, roadmap, and other general concerns and conversations. </a:t>
            </a:r>
            <a:r>
              <a:rPr lang="en-US" dirty="0">
                <a:hlinkClick r:id="rId4"/>
              </a:rPr>
              <a:t>https://forums.xamarin.com/</a:t>
            </a:r>
            <a:endParaRPr lang="en-US" dirty="0"/>
          </a:p>
          <a:p>
            <a:r>
              <a:rPr lang="en-US" dirty="0"/>
              <a:t>GitHub Issues</a:t>
            </a:r>
          </a:p>
          <a:p>
            <a:pPr lvl="1"/>
            <a:r>
              <a:rPr lang="en-US" dirty="0"/>
              <a:t>Use GitHub Issues to submit bug and issue reports for Xamarin products.</a:t>
            </a:r>
          </a:p>
          <a:p>
            <a:r>
              <a:rPr lang="en-US" dirty="0"/>
              <a:t>Bugzilla.xamarin.com</a:t>
            </a:r>
          </a:p>
          <a:p>
            <a:pPr lvl="1"/>
            <a:r>
              <a:rPr lang="en-US" dirty="0"/>
              <a:t>Use Bugzilla to search a read-only database of historical bug and issue reports for Xamarin products.</a:t>
            </a:r>
          </a:p>
          <a:p>
            <a:pPr lvl="1"/>
            <a:endParaRPr lang="en-US" dirty="0"/>
          </a:p>
        </p:txBody>
      </p:sp>
    </p:spTree>
    <p:extLst>
      <p:ext uri="{BB962C8B-B14F-4D97-AF65-F5344CB8AC3E}">
        <p14:creationId xmlns:p14="http://schemas.microsoft.com/office/powerpoint/2010/main" val="188173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Complete setup (as necessary)</a:t>
            </a:r>
          </a:p>
        </p:txBody>
      </p:sp>
    </p:spTree>
    <p:extLst>
      <p:ext uri="{BB962C8B-B14F-4D97-AF65-F5344CB8AC3E}">
        <p14:creationId xmlns:p14="http://schemas.microsoft.com/office/powerpoint/2010/main" val="381537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Confirm your setup</a:t>
            </a:r>
          </a:p>
        </p:txBody>
      </p:sp>
      <p:sp>
        <p:nvSpPr>
          <p:cNvPr id="3" name="Content Placeholder 2"/>
          <p:cNvSpPr>
            <a:spLocks noGrp="1"/>
          </p:cNvSpPr>
          <p:nvPr>
            <p:ph idx="1"/>
          </p:nvPr>
        </p:nvSpPr>
        <p:spPr>
          <a:xfrm>
            <a:off x="457200" y="948824"/>
            <a:ext cx="8376458" cy="3939060"/>
          </a:xfrm>
        </p:spPr>
        <p:txBody>
          <a:bodyPr>
            <a:normAutofit fontScale="92500"/>
          </a:bodyPr>
          <a:lstStyle/>
          <a:p>
            <a:r>
              <a:rPr lang="en-US" dirty="0"/>
              <a:t>Set up MacBook or Mac Mini (or connect to </a:t>
            </a:r>
            <a:r>
              <a:rPr lang="en-US" dirty="0" err="1"/>
              <a:t>MacStadium</a:t>
            </a:r>
            <a:r>
              <a:rPr lang="en-US" dirty="0"/>
              <a:t>)</a:t>
            </a:r>
          </a:p>
          <a:p>
            <a:pPr lvl="1"/>
            <a:r>
              <a:rPr lang="en-US" dirty="0"/>
              <a:t>Install Visual Studio for Mac and </a:t>
            </a:r>
            <a:r>
              <a:rPr lang="en-US" dirty="0" err="1"/>
              <a:t>Xcode</a:t>
            </a:r>
            <a:endParaRPr lang="en-US" dirty="0"/>
          </a:p>
          <a:p>
            <a:r>
              <a:rPr lang="en-US" dirty="0"/>
              <a:t>For details about setting up your Windows machine, see </a:t>
            </a:r>
            <a:r>
              <a:rPr lang="en-US" sz="1700" dirty="0">
                <a:hlinkClick r:id="rId2"/>
              </a:rPr>
              <a:t>https://university.xamarin.com/resources/win-setup</a:t>
            </a:r>
            <a:r>
              <a:rPr lang="en-US" dirty="0"/>
              <a:t> </a:t>
            </a:r>
          </a:p>
          <a:p>
            <a:pPr lvl="1"/>
            <a:r>
              <a:rPr lang="en-US" dirty="0"/>
              <a:t>Complete a custom installation of Visual </a:t>
            </a:r>
            <a:r>
              <a:rPr lang="en-US"/>
              <a:t>Studio 2017</a:t>
            </a:r>
            <a:endParaRPr lang="en-US" dirty="0"/>
          </a:p>
          <a:p>
            <a:pPr lvl="1"/>
            <a:r>
              <a:rPr lang="en-US" dirty="0"/>
              <a:t>Xamarin</a:t>
            </a:r>
          </a:p>
          <a:p>
            <a:pPr lvl="1"/>
            <a:r>
              <a:rPr lang="en-US" dirty="0"/>
              <a:t>Android emulator</a:t>
            </a:r>
          </a:p>
          <a:p>
            <a:pPr lvl="1"/>
            <a:r>
              <a:rPr lang="en-US" dirty="0"/>
              <a:t>Download and install the </a:t>
            </a:r>
            <a:r>
              <a:rPr lang="en-US" dirty="0" err="1"/>
              <a:t>NUnit</a:t>
            </a:r>
            <a:r>
              <a:rPr lang="en-US" dirty="0"/>
              <a:t> Test Adapter 2.0</a:t>
            </a:r>
          </a:p>
          <a:p>
            <a:pPr lvl="2"/>
            <a:r>
              <a:rPr lang="en-US" dirty="0"/>
              <a:t>Within Visual Studio, click </a:t>
            </a:r>
            <a:r>
              <a:rPr lang="en-US" b="1" dirty="0"/>
              <a:t>Tools</a:t>
            </a:r>
            <a:r>
              <a:rPr lang="en-US" dirty="0"/>
              <a:t>, and then click </a:t>
            </a:r>
            <a:r>
              <a:rPr lang="en-US" b="1" dirty="0"/>
              <a:t>Extensions and Updates</a:t>
            </a:r>
            <a:r>
              <a:rPr lang="en-US" dirty="0"/>
              <a:t>. </a:t>
            </a:r>
          </a:p>
          <a:p>
            <a:pPr lvl="2"/>
            <a:r>
              <a:rPr lang="en-US" dirty="0"/>
              <a:t>In the </a:t>
            </a:r>
            <a:r>
              <a:rPr lang="en-US" b="1" dirty="0"/>
              <a:t>Extensions and Updates</a:t>
            </a:r>
            <a:r>
              <a:rPr lang="en-US" dirty="0"/>
              <a:t> dialog box, expand </a:t>
            </a:r>
            <a:r>
              <a:rPr lang="en-US" b="1" dirty="0"/>
              <a:t>Online</a:t>
            </a:r>
            <a:r>
              <a:rPr lang="en-US" dirty="0"/>
              <a:t>, search the Visual Studio Gallery for </a:t>
            </a:r>
            <a:r>
              <a:rPr lang="en-US" b="1" dirty="0" err="1"/>
              <a:t>NUnit</a:t>
            </a:r>
            <a:r>
              <a:rPr lang="en-US" dirty="0"/>
              <a:t>, and then click and download </a:t>
            </a:r>
            <a:r>
              <a:rPr lang="en-US" b="1" dirty="0" err="1"/>
              <a:t>NUnit</a:t>
            </a:r>
            <a:r>
              <a:rPr lang="en-US" b="1" dirty="0"/>
              <a:t> Test Adapter 2.0</a:t>
            </a:r>
            <a:r>
              <a:rPr lang="en-US" dirty="0"/>
              <a:t>.</a:t>
            </a:r>
          </a:p>
          <a:p>
            <a:pPr marL="57150" indent="0">
              <a:buNone/>
            </a:pPr>
            <a:endParaRPr lang="en-US" dirty="0"/>
          </a:p>
          <a:p>
            <a:pPr lvl="2"/>
            <a:endParaRPr lang="en-US" dirty="0"/>
          </a:p>
        </p:txBody>
      </p:sp>
    </p:spTree>
    <p:extLst>
      <p:ext uri="{BB962C8B-B14F-4D97-AF65-F5344CB8AC3E}">
        <p14:creationId xmlns:p14="http://schemas.microsoft.com/office/powerpoint/2010/main" val="336987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Confirm your setup, continued</a:t>
            </a:r>
          </a:p>
        </p:txBody>
      </p:sp>
      <p:sp>
        <p:nvSpPr>
          <p:cNvPr id="3" name="Content Placeholder 2"/>
          <p:cNvSpPr>
            <a:spLocks noGrp="1"/>
          </p:cNvSpPr>
          <p:nvPr>
            <p:ph idx="1"/>
          </p:nvPr>
        </p:nvSpPr>
        <p:spPr>
          <a:xfrm>
            <a:off x="457200" y="937740"/>
            <a:ext cx="8229600" cy="3872558"/>
          </a:xfrm>
        </p:spPr>
        <p:txBody>
          <a:bodyPr>
            <a:normAutofit fontScale="92500" lnSpcReduction="10000"/>
          </a:bodyPr>
          <a:lstStyle/>
          <a:p>
            <a:r>
              <a:rPr lang="en-US" dirty="0"/>
              <a:t>Pair Windows with a Mac host for iOS development</a:t>
            </a:r>
          </a:p>
          <a:p>
            <a:r>
              <a:rPr lang="en-US" dirty="0"/>
              <a:t>Set up Mac to use as a build host</a:t>
            </a:r>
          </a:p>
          <a:p>
            <a:r>
              <a:rPr lang="en-US" dirty="0"/>
              <a:t>Set up Visual Studio to use your Mac as a build host</a:t>
            </a:r>
          </a:p>
          <a:p>
            <a:r>
              <a:rPr lang="en-US" dirty="0"/>
              <a:t>Other things:</a:t>
            </a:r>
          </a:p>
          <a:p>
            <a:pPr lvl="1"/>
            <a:r>
              <a:rPr lang="en-US" dirty="0"/>
              <a:t>iOS simulator on Mac</a:t>
            </a:r>
          </a:p>
          <a:p>
            <a:pPr lvl="1"/>
            <a:r>
              <a:rPr lang="en-US" dirty="0"/>
              <a:t>Plug in iOS device to Mac</a:t>
            </a:r>
          </a:p>
          <a:p>
            <a:pPr lvl="1"/>
            <a:r>
              <a:rPr lang="en-US" dirty="0"/>
              <a:t>Visual Studio Emulator for Android</a:t>
            </a:r>
          </a:p>
          <a:p>
            <a:pPr lvl="1"/>
            <a:r>
              <a:rPr lang="en-US" dirty="0"/>
              <a:t>Plug in Android device to Windows PC</a:t>
            </a:r>
          </a:p>
          <a:p>
            <a:pPr lvl="1"/>
            <a:r>
              <a:rPr lang="en-US" dirty="0"/>
              <a:t>Update Android SDKs</a:t>
            </a:r>
          </a:p>
          <a:p>
            <a:pPr lvl="1"/>
            <a:r>
              <a:rPr lang="en-US" dirty="0"/>
              <a:t>Troubleshoot Android installation (as needed)</a:t>
            </a:r>
          </a:p>
          <a:p>
            <a:pPr lvl="1"/>
            <a:r>
              <a:rPr lang="en-US" dirty="0"/>
              <a:t>Troubleshoot running the Android Emulator on newer Windows machines</a:t>
            </a:r>
          </a:p>
        </p:txBody>
      </p:sp>
    </p:spTree>
    <p:extLst>
      <p:ext uri="{BB962C8B-B14F-4D97-AF65-F5344CB8AC3E}">
        <p14:creationId xmlns:p14="http://schemas.microsoft.com/office/powerpoint/2010/main" val="313834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Icebreaker</a:t>
            </a:r>
          </a:p>
          <a:p>
            <a:endParaRPr lang="en-US"/>
          </a:p>
        </p:txBody>
      </p:sp>
    </p:spTree>
    <p:extLst>
      <p:ext uri="{BB962C8B-B14F-4D97-AF65-F5344CB8AC3E}">
        <p14:creationId xmlns:p14="http://schemas.microsoft.com/office/powerpoint/2010/main" val="43816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a:t>Coding exercise</a:t>
            </a:r>
          </a:p>
        </p:txBody>
      </p:sp>
      <p:sp>
        <p:nvSpPr>
          <p:cNvPr id="3" name="Content Placeholder 2"/>
          <p:cNvSpPr>
            <a:spLocks noGrp="1"/>
          </p:cNvSpPr>
          <p:nvPr>
            <p:ph type="body" idx="1"/>
          </p:nvPr>
        </p:nvSpPr>
        <p:spPr>
          <a:xfrm>
            <a:off x="457200" y="1402886"/>
            <a:ext cx="5429624" cy="3096285"/>
          </a:xfrm>
        </p:spPr>
        <p:txBody>
          <a:bodyPr>
            <a:normAutofit/>
          </a:bodyPr>
          <a:lstStyle/>
          <a:p>
            <a:pPr marL="0" indent="0"/>
            <a:r>
              <a:rPr lang="en-US" sz="2600">
                <a:latin typeface="Calibri Light"/>
                <a:cs typeface="Arial"/>
              </a:rPr>
              <a:t>Download data from the following </a:t>
            </a:r>
            <a:r>
              <a:rPr lang="en-US" sz="2600" dirty="0" err="1">
                <a:latin typeface="Calibri Light"/>
                <a:cs typeface="Arial"/>
              </a:rPr>
              <a:t>url</a:t>
            </a:r>
            <a:r>
              <a:rPr lang="en-US" sz="2600" dirty="0">
                <a:latin typeface="Calibri Light"/>
                <a:cs typeface="Arial"/>
              </a:rPr>
              <a:t> </a:t>
            </a:r>
            <a:r>
              <a:rPr lang="en-US" sz="2600">
                <a:latin typeface="Calibri Light"/>
                <a:cs typeface="Arial"/>
              </a:rPr>
              <a:t>and display it in a list:</a:t>
            </a:r>
            <a:endParaRPr lang="en-US" sz="2600"/>
          </a:p>
          <a:p>
            <a:pPr marL="0" indent="0"/>
            <a:r>
              <a:rPr lang="en-US" sz="2600" dirty="0">
                <a:latin typeface="Calibri Light"/>
                <a:cs typeface="Calibri Light"/>
                <a:hlinkClick r:id="rId3"/>
              </a:rPr>
              <a:t>https://dl.dropboxusercontent.com/s/cv75h76pv9su7l4/songs-small.json</a:t>
            </a:r>
            <a:endParaRPr lang="en-US"/>
          </a:p>
          <a:p>
            <a:pPr marL="0" indent="0"/>
            <a:endParaRPr lang="en-US" sz="2600"/>
          </a:p>
          <a:p>
            <a:pPr marL="0" indent="0"/>
            <a:endParaRPr lang="en-US" sz="2600" dirty="0"/>
          </a:p>
        </p:txBody>
      </p:sp>
      <p:pic>
        <p:nvPicPr>
          <p:cNvPr id="4" name="Picture 5" descr="A screenshot of a cell phone&#10;&#10;Description generated with very high confidence">
            <a:extLst>
              <a:ext uri="{FF2B5EF4-FFF2-40B4-BE49-F238E27FC236}">
                <a16:creationId xmlns:a16="http://schemas.microsoft.com/office/drawing/2014/main" id="{312BA4A8-174D-4083-8912-9BE63FEA6AFD}"/>
              </a:ext>
            </a:extLst>
          </p:cNvPr>
          <p:cNvPicPr>
            <a:picLocks noChangeAspect="1"/>
          </p:cNvPicPr>
          <p:nvPr/>
        </p:nvPicPr>
        <p:blipFill>
          <a:blip r:embed="rId4"/>
          <a:stretch>
            <a:fillRect/>
          </a:stretch>
        </p:blipFill>
        <p:spPr>
          <a:xfrm>
            <a:off x="6043752" y="715674"/>
            <a:ext cx="1901258" cy="4114800"/>
          </a:xfrm>
          <a:prstGeom prst="rect">
            <a:avLst/>
          </a:prstGeom>
        </p:spPr>
      </p:pic>
    </p:spTree>
    <p:extLst>
      <p:ext uri="{BB962C8B-B14F-4D97-AF65-F5344CB8AC3E}">
        <p14:creationId xmlns:p14="http://schemas.microsoft.com/office/powerpoint/2010/main" val="1263738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Agenda</a:t>
            </a:r>
          </a:p>
        </p:txBody>
      </p:sp>
      <p:sp>
        <p:nvSpPr>
          <p:cNvPr id="4" name="Content Placeholder 3"/>
          <p:cNvSpPr>
            <a:spLocks noGrp="1"/>
          </p:cNvSpPr>
          <p:nvPr>
            <p:ph idx="1"/>
          </p:nvPr>
        </p:nvSpPr>
        <p:spPr/>
        <p:txBody>
          <a:bodyPr>
            <a:normAutofit/>
          </a:bodyPr>
          <a:lstStyle/>
          <a:p>
            <a:r>
              <a:rPr lang="en-US" dirty="0"/>
              <a:t>Introductions and logistics</a:t>
            </a:r>
          </a:p>
          <a:p>
            <a:r>
              <a:rPr lang="en-US" dirty="0"/>
              <a:t>Agenda for the training</a:t>
            </a:r>
          </a:p>
          <a:p>
            <a:r>
              <a:rPr lang="en-US" dirty="0"/>
              <a:t>Icebreaker coding exercise</a:t>
            </a:r>
          </a:p>
        </p:txBody>
      </p:sp>
    </p:spTree>
    <p:extLst>
      <p:ext uri="{BB962C8B-B14F-4D97-AF65-F5344CB8AC3E}">
        <p14:creationId xmlns:p14="http://schemas.microsoft.com/office/powerpoint/2010/main" val="11595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B747-5720-4E93-890C-6B65744FBDF1}"/>
              </a:ext>
            </a:extLst>
          </p:cNvPr>
          <p:cNvSpPr>
            <a:spLocks noGrp="1"/>
          </p:cNvSpPr>
          <p:nvPr>
            <p:ph type="title"/>
          </p:nvPr>
        </p:nvSpPr>
        <p:spPr/>
        <p:txBody>
          <a:bodyPr>
            <a:normAutofit fontScale="90000"/>
          </a:bodyPr>
          <a:lstStyle/>
          <a:p>
            <a:r>
              <a:rPr lang="en-US" dirty="0"/>
              <a:t>Set up Wi-Fi using an event code</a:t>
            </a:r>
          </a:p>
        </p:txBody>
      </p:sp>
      <p:sp>
        <p:nvSpPr>
          <p:cNvPr id="3" name="Content Placeholder 2">
            <a:extLst>
              <a:ext uri="{FF2B5EF4-FFF2-40B4-BE49-F238E27FC236}">
                <a16:creationId xmlns:a16="http://schemas.microsoft.com/office/drawing/2014/main" id="{90E56F23-62AB-45E7-AC0C-5BCBD0A7EB38}"/>
              </a:ext>
            </a:extLst>
          </p:cNvPr>
          <p:cNvSpPr>
            <a:spLocks noGrp="1"/>
          </p:cNvSpPr>
          <p:nvPr>
            <p:ph idx="1"/>
          </p:nvPr>
        </p:nvSpPr>
        <p:spPr>
          <a:xfrm>
            <a:off x="457200" y="1034125"/>
            <a:ext cx="4963459" cy="3299039"/>
          </a:xfrm>
        </p:spPr>
        <p:txBody>
          <a:bodyPr/>
          <a:lstStyle/>
          <a:p>
            <a:pPr marL="457200" indent="-457200">
              <a:lnSpc>
                <a:spcPct val="100000"/>
              </a:lnSpc>
              <a:buFont typeface="+mj-lt"/>
              <a:buAutoNum type="arabicPeriod"/>
            </a:pPr>
            <a:r>
              <a:rPr lang="en-US" dirty="0"/>
              <a:t>From the list of Wi-Fi options, choose </a:t>
            </a:r>
            <a:r>
              <a:rPr lang="en-US" b="1" dirty="0" err="1"/>
              <a:t>MSFTGuest</a:t>
            </a:r>
            <a:r>
              <a:rPr lang="en-US" dirty="0"/>
              <a:t>.</a:t>
            </a:r>
          </a:p>
          <a:p>
            <a:pPr marL="457200" indent="-457200">
              <a:lnSpc>
                <a:spcPct val="100000"/>
              </a:lnSpc>
              <a:buFont typeface="+mj-lt"/>
              <a:buAutoNum type="arabicPeriod"/>
            </a:pPr>
            <a:r>
              <a:rPr lang="en-US" dirty="0"/>
              <a:t>Click the </a:t>
            </a:r>
            <a:r>
              <a:rPr lang="en-US" b="1" dirty="0"/>
              <a:t>Event Attendee Code </a:t>
            </a:r>
            <a:r>
              <a:rPr lang="en-US" dirty="0"/>
              <a:t>button.</a:t>
            </a:r>
          </a:p>
          <a:p>
            <a:pPr marL="457200" indent="-457200">
              <a:lnSpc>
                <a:spcPct val="100000"/>
              </a:lnSpc>
              <a:buFont typeface="+mj-lt"/>
              <a:buAutoNum type="arabicPeriod"/>
            </a:pPr>
            <a:r>
              <a:rPr lang="en-US" dirty="0"/>
              <a:t>In the </a:t>
            </a:r>
            <a:r>
              <a:rPr lang="en-US" b="1" dirty="0"/>
              <a:t>Event Attendee Code </a:t>
            </a:r>
            <a:r>
              <a:rPr lang="en-US" dirty="0"/>
              <a:t>text box, type &lt;</a:t>
            </a:r>
            <a:r>
              <a:rPr lang="en-US" b="1" dirty="0"/>
              <a:t>code</a:t>
            </a:r>
            <a:r>
              <a:rPr lang="en-US" dirty="0"/>
              <a:t>&gt; and then click </a:t>
            </a:r>
            <a:r>
              <a:rPr lang="en-US" b="1" dirty="0"/>
              <a:t>Log In</a:t>
            </a:r>
            <a:r>
              <a:rPr lang="en-US" dirty="0"/>
              <a:t>.</a:t>
            </a:r>
          </a:p>
        </p:txBody>
      </p:sp>
      <p:pic>
        <p:nvPicPr>
          <p:cNvPr id="4" name="Picture 3">
            <a:extLst>
              <a:ext uri="{FF2B5EF4-FFF2-40B4-BE49-F238E27FC236}">
                <a16:creationId xmlns:a16="http://schemas.microsoft.com/office/drawing/2014/main" id="{886C1EFE-29EC-4E16-9671-9C2794A8425A}"/>
              </a:ext>
            </a:extLst>
          </p:cNvPr>
          <p:cNvPicPr>
            <a:picLocks noChangeAspect="1"/>
          </p:cNvPicPr>
          <p:nvPr/>
        </p:nvPicPr>
        <p:blipFill rotWithShape="1">
          <a:blip r:embed="rId2"/>
          <a:srcRect l="17728" r="6893" b="27300"/>
          <a:stretch/>
        </p:blipFill>
        <p:spPr>
          <a:xfrm>
            <a:off x="5602941" y="82807"/>
            <a:ext cx="2468283" cy="2212157"/>
          </a:xfrm>
          <a:prstGeom prst="rect">
            <a:avLst/>
          </a:prstGeom>
          <a:ln w="12700">
            <a:solidFill>
              <a:schemeClr val="tx1"/>
            </a:solidFill>
          </a:ln>
        </p:spPr>
      </p:pic>
      <p:pic>
        <p:nvPicPr>
          <p:cNvPr id="5" name="Picture 4">
            <a:extLst>
              <a:ext uri="{FF2B5EF4-FFF2-40B4-BE49-F238E27FC236}">
                <a16:creationId xmlns:a16="http://schemas.microsoft.com/office/drawing/2014/main" id="{00A8F530-F7EA-40D0-9E9E-F96909F59BDC}"/>
              </a:ext>
            </a:extLst>
          </p:cNvPr>
          <p:cNvPicPr>
            <a:picLocks noChangeAspect="1"/>
          </p:cNvPicPr>
          <p:nvPr/>
        </p:nvPicPr>
        <p:blipFill rotWithShape="1">
          <a:blip r:embed="rId3"/>
          <a:srcRect l="10043" t="1804" r="2541" b="13812"/>
          <a:stretch/>
        </p:blipFill>
        <p:spPr>
          <a:xfrm>
            <a:off x="5602941" y="2372658"/>
            <a:ext cx="3083859" cy="2366684"/>
          </a:xfrm>
          <a:prstGeom prst="rect">
            <a:avLst/>
          </a:prstGeom>
          <a:ln w="12700">
            <a:solidFill>
              <a:schemeClr val="tx1"/>
            </a:solidFill>
          </a:ln>
        </p:spPr>
      </p:pic>
    </p:spTree>
    <p:extLst>
      <p:ext uri="{BB962C8B-B14F-4D97-AF65-F5344CB8AC3E}">
        <p14:creationId xmlns:p14="http://schemas.microsoft.com/office/powerpoint/2010/main" val="50311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B747-5720-4E93-890C-6B65744FBDF1}"/>
              </a:ext>
            </a:extLst>
          </p:cNvPr>
          <p:cNvSpPr>
            <a:spLocks noGrp="1"/>
          </p:cNvSpPr>
          <p:nvPr>
            <p:ph type="title"/>
          </p:nvPr>
        </p:nvSpPr>
        <p:spPr/>
        <p:txBody>
          <a:bodyPr>
            <a:normAutofit fontScale="90000"/>
          </a:bodyPr>
          <a:lstStyle/>
          <a:p>
            <a:r>
              <a:rPr lang="en-US" dirty="0"/>
              <a:t>Set up Wi-Fi as a visiting guest</a:t>
            </a:r>
          </a:p>
        </p:txBody>
      </p:sp>
      <p:sp>
        <p:nvSpPr>
          <p:cNvPr id="3" name="Content Placeholder 2">
            <a:extLst>
              <a:ext uri="{FF2B5EF4-FFF2-40B4-BE49-F238E27FC236}">
                <a16:creationId xmlns:a16="http://schemas.microsoft.com/office/drawing/2014/main" id="{90E56F23-62AB-45E7-AC0C-5BCBD0A7EB38}"/>
              </a:ext>
            </a:extLst>
          </p:cNvPr>
          <p:cNvSpPr>
            <a:spLocks noGrp="1"/>
          </p:cNvSpPr>
          <p:nvPr>
            <p:ph idx="1"/>
          </p:nvPr>
        </p:nvSpPr>
        <p:spPr>
          <a:xfrm>
            <a:off x="457200" y="1034125"/>
            <a:ext cx="4312024" cy="3299039"/>
          </a:xfrm>
        </p:spPr>
        <p:txBody>
          <a:bodyPr>
            <a:normAutofit lnSpcReduction="10000"/>
          </a:bodyPr>
          <a:lstStyle/>
          <a:p>
            <a:pPr marL="457200" indent="-457200">
              <a:lnSpc>
                <a:spcPct val="100000"/>
              </a:lnSpc>
              <a:buFont typeface="+mj-lt"/>
              <a:buAutoNum type="arabicPeriod"/>
            </a:pPr>
            <a:r>
              <a:rPr lang="en-US" dirty="0"/>
              <a:t>From the list of Wi-Fi options, choose </a:t>
            </a:r>
            <a:r>
              <a:rPr lang="en-US" b="1" dirty="0" err="1"/>
              <a:t>MSFTGuest</a:t>
            </a:r>
            <a:r>
              <a:rPr lang="en-US" dirty="0"/>
              <a:t>.</a:t>
            </a:r>
          </a:p>
          <a:p>
            <a:pPr marL="457200" indent="-457200">
              <a:lnSpc>
                <a:spcPct val="100000"/>
              </a:lnSpc>
              <a:buFont typeface="+mj-lt"/>
              <a:buAutoNum type="arabicPeriod"/>
            </a:pPr>
            <a:r>
              <a:rPr lang="en-US" dirty="0"/>
              <a:t>Click the </a:t>
            </a:r>
            <a:r>
              <a:rPr lang="en-US" b="1" dirty="0"/>
              <a:t>Visiting Guest </a:t>
            </a:r>
            <a:r>
              <a:rPr lang="en-US" dirty="0"/>
              <a:t>button.</a:t>
            </a:r>
          </a:p>
          <a:p>
            <a:pPr marL="457200" indent="-457200">
              <a:lnSpc>
                <a:spcPct val="100000"/>
              </a:lnSpc>
              <a:buFont typeface="+mj-lt"/>
              <a:buAutoNum type="arabicPeriod"/>
            </a:pPr>
            <a:r>
              <a:rPr lang="en-US" dirty="0"/>
              <a:t>Click the </a:t>
            </a:r>
            <a:r>
              <a:rPr lang="en-US" b="1" dirty="0"/>
              <a:t>Create a Guest Account </a:t>
            </a:r>
            <a:r>
              <a:rPr lang="en-US" dirty="0"/>
              <a:t>button</a:t>
            </a:r>
          </a:p>
          <a:p>
            <a:pPr marL="457200" indent="-457200">
              <a:lnSpc>
                <a:spcPct val="100000"/>
              </a:lnSpc>
              <a:buFont typeface="+mj-lt"/>
              <a:buAutoNum type="arabicPeriod"/>
            </a:pPr>
            <a:r>
              <a:rPr lang="en-US" dirty="0"/>
              <a:t>Use the MS email address provided to register and then await confirmation</a:t>
            </a:r>
          </a:p>
        </p:txBody>
      </p:sp>
      <p:pic>
        <p:nvPicPr>
          <p:cNvPr id="4" name="Picture 3">
            <a:extLst>
              <a:ext uri="{FF2B5EF4-FFF2-40B4-BE49-F238E27FC236}">
                <a16:creationId xmlns:a16="http://schemas.microsoft.com/office/drawing/2014/main" id="{886C1EFE-29EC-4E16-9671-9C2794A8425A}"/>
              </a:ext>
            </a:extLst>
          </p:cNvPr>
          <p:cNvPicPr>
            <a:picLocks noChangeAspect="1"/>
          </p:cNvPicPr>
          <p:nvPr/>
        </p:nvPicPr>
        <p:blipFill rotWithShape="1">
          <a:blip r:embed="rId2"/>
          <a:srcRect l="17728" r="6893" b="27300"/>
          <a:stretch/>
        </p:blipFill>
        <p:spPr>
          <a:xfrm>
            <a:off x="4769224" y="226243"/>
            <a:ext cx="2011680" cy="1802934"/>
          </a:xfrm>
          <a:prstGeom prst="rect">
            <a:avLst/>
          </a:prstGeom>
          <a:ln w="12700">
            <a:solidFill>
              <a:schemeClr val="tx1"/>
            </a:solidFill>
          </a:ln>
        </p:spPr>
      </p:pic>
      <p:pic>
        <p:nvPicPr>
          <p:cNvPr id="6" name="Picture 5">
            <a:extLst>
              <a:ext uri="{FF2B5EF4-FFF2-40B4-BE49-F238E27FC236}">
                <a16:creationId xmlns:a16="http://schemas.microsoft.com/office/drawing/2014/main" id="{E18CF299-77F6-4B48-8708-56C6CE7A1B97}"/>
              </a:ext>
            </a:extLst>
          </p:cNvPr>
          <p:cNvPicPr>
            <a:picLocks noChangeAspect="1"/>
          </p:cNvPicPr>
          <p:nvPr/>
        </p:nvPicPr>
        <p:blipFill rotWithShape="1">
          <a:blip r:embed="rId3"/>
          <a:srcRect l="14163" t="2690"/>
          <a:stretch/>
        </p:blipFill>
        <p:spPr>
          <a:xfrm>
            <a:off x="4769224" y="2133598"/>
            <a:ext cx="2011680" cy="2666068"/>
          </a:xfrm>
          <a:prstGeom prst="rect">
            <a:avLst/>
          </a:prstGeom>
          <a:ln w="12700">
            <a:solidFill>
              <a:schemeClr val="tx1"/>
            </a:solidFill>
          </a:ln>
        </p:spPr>
      </p:pic>
      <p:pic>
        <p:nvPicPr>
          <p:cNvPr id="7" name="Content Placeholder 8">
            <a:extLst>
              <a:ext uri="{FF2B5EF4-FFF2-40B4-BE49-F238E27FC236}">
                <a16:creationId xmlns:a16="http://schemas.microsoft.com/office/drawing/2014/main" id="{E4E9EED4-3027-4808-91BC-DDCE20A89B00}"/>
              </a:ext>
            </a:extLst>
          </p:cNvPr>
          <p:cNvPicPr>
            <a:picLocks noChangeAspect="1"/>
          </p:cNvPicPr>
          <p:nvPr/>
        </p:nvPicPr>
        <p:blipFill rotWithShape="1">
          <a:blip r:embed="rId4"/>
          <a:srcRect l="14850" t="2054" b="3918"/>
          <a:stretch/>
        </p:blipFill>
        <p:spPr>
          <a:xfrm>
            <a:off x="6886688" y="226243"/>
            <a:ext cx="2194560" cy="2744654"/>
          </a:xfrm>
          <a:prstGeom prst="rect">
            <a:avLst/>
          </a:prstGeom>
          <a:ln w="12700">
            <a:solidFill>
              <a:schemeClr val="tx1"/>
            </a:solidFill>
          </a:ln>
        </p:spPr>
      </p:pic>
      <p:sp>
        <p:nvSpPr>
          <p:cNvPr id="8" name="Arrow: Right 7">
            <a:extLst>
              <a:ext uri="{FF2B5EF4-FFF2-40B4-BE49-F238E27FC236}">
                <a16:creationId xmlns:a16="http://schemas.microsoft.com/office/drawing/2014/main" id="{70268AFE-6B0D-4386-B86F-3C61EFB27AAF}"/>
              </a:ext>
            </a:extLst>
          </p:cNvPr>
          <p:cNvSpPr/>
          <p:nvPr/>
        </p:nvSpPr>
        <p:spPr>
          <a:xfrm>
            <a:off x="4320988" y="4455978"/>
            <a:ext cx="490072" cy="289803"/>
          </a:xfrm>
          <a:prstGeom prst="rightArrow">
            <a:avLst>
              <a:gd name="adj1" fmla="val 78571"/>
              <a:gd name="adj2" fmla="val 50000"/>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454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Introducing the Mobile Customer Advisory Team</a:t>
            </a:r>
          </a:p>
        </p:txBody>
      </p:sp>
      <p:sp>
        <p:nvSpPr>
          <p:cNvPr id="18" name="TextBox 17"/>
          <p:cNvSpPr txBox="1"/>
          <p:nvPr/>
        </p:nvSpPr>
        <p:spPr>
          <a:xfrm>
            <a:off x="1733383" y="843390"/>
            <a:ext cx="5770665" cy="2677656"/>
          </a:xfrm>
          <a:prstGeom prst="rect">
            <a:avLst/>
          </a:prstGeom>
          <a:noFill/>
        </p:spPr>
        <p:txBody>
          <a:bodyPr wrap="square" rtlCol="0" anchor="t">
            <a:spAutoFit/>
          </a:bodyPr>
          <a:lstStyle/>
          <a:p>
            <a:r>
              <a:rPr lang="en-US" sz="2800" dirty="0">
                <a:latin typeface="Calibri Light"/>
                <a:cs typeface="Calibri Light"/>
              </a:rPr>
              <a:t>The team includes mobile architects and developers who are experts in mobile app development in general and Xamarin in particular.</a:t>
            </a:r>
            <a:endParaRPr lang="en-US" dirty="0">
              <a:latin typeface="Calibri Light" panose="020F0302020204030204" pitchFamily="34" charset="0"/>
              <a:cs typeface="Calibri Light" panose="020F0302020204030204" pitchFamily="34" charset="0"/>
            </a:endParaRPr>
          </a:p>
          <a:p>
            <a:endParaRPr lang="en-US" sz="2800" dirty="0">
              <a:latin typeface="Calibri Light" panose="020F0302020204030204" pitchFamily="34" charset="0"/>
              <a:cs typeface="Calibri Light" panose="020F0302020204030204" pitchFamily="34" charset="0"/>
            </a:endParaRPr>
          </a:p>
          <a:p>
            <a:endParaRPr lang="en-US" sz="2800" dirty="0">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0379B3D7-D9E2-46B1-A7FE-0FB35E11196B}"/>
              </a:ext>
            </a:extLst>
          </p:cNvPr>
          <p:cNvGrpSpPr/>
          <p:nvPr/>
        </p:nvGrpSpPr>
        <p:grpSpPr>
          <a:xfrm>
            <a:off x="413646" y="926581"/>
            <a:ext cx="1286563" cy="1640434"/>
            <a:chOff x="380989" y="2085909"/>
            <a:chExt cx="1098785" cy="1452656"/>
          </a:xfrm>
        </p:grpSpPr>
        <p:pic>
          <p:nvPicPr>
            <p:cNvPr id="17" name="Picture 16">
              <a:extLst>
                <a:ext uri="{FF2B5EF4-FFF2-40B4-BE49-F238E27FC236}">
                  <a16:creationId xmlns:a16="http://schemas.microsoft.com/office/drawing/2014/main" id="{DB5FCF20-29AF-4053-B1DE-A4FEACA09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9" y="2085909"/>
              <a:ext cx="1096474" cy="1175664"/>
            </a:xfrm>
            <a:prstGeom prst="rect">
              <a:avLst/>
            </a:prstGeom>
          </p:spPr>
        </p:pic>
        <p:sp>
          <p:nvSpPr>
            <p:cNvPr id="19" name="Rectangle 18">
              <a:extLst>
                <a:ext uri="{FF2B5EF4-FFF2-40B4-BE49-F238E27FC236}">
                  <a16:creationId xmlns:a16="http://schemas.microsoft.com/office/drawing/2014/main" id="{ED8E273D-E35D-4CEF-B7EC-A6ABD5FCA5EE}"/>
                </a:ext>
              </a:extLst>
            </p:cNvPr>
            <p:cNvSpPr/>
            <p:nvPr/>
          </p:nvSpPr>
          <p:spPr>
            <a:xfrm>
              <a:off x="382494" y="3261566"/>
              <a:ext cx="1097280" cy="276999"/>
            </a:xfrm>
            <a:prstGeom prst="rect">
              <a:avLst/>
            </a:prstGeom>
            <a:solidFill>
              <a:srgbClr val="002060"/>
            </a:solidFill>
          </p:spPr>
          <p:txBody>
            <a:bodyPr wrap="square">
              <a:spAutoFit/>
            </a:bodyPr>
            <a:lstStyle/>
            <a:p>
              <a:pPr algn="ctr"/>
              <a:r>
                <a:rPr lang="en-US" sz="1200" dirty="0">
                  <a:solidFill>
                    <a:schemeClr val="bg1"/>
                  </a:solidFill>
                </a:rPr>
                <a:t>Alex Blount</a:t>
              </a:r>
            </a:p>
          </p:txBody>
        </p:sp>
      </p:grpSp>
      <p:pic>
        <p:nvPicPr>
          <p:cNvPr id="5" name="Picture 6" descr="A person in a red shirt&#10;&#10;Description generated with very high confidence">
            <a:extLst>
              <a:ext uri="{FF2B5EF4-FFF2-40B4-BE49-F238E27FC236}">
                <a16:creationId xmlns:a16="http://schemas.microsoft.com/office/drawing/2014/main" id="{E93ACF60-B165-46CF-B62D-222CFB85372B}"/>
              </a:ext>
            </a:extLst>
          </p:cNvPr>
          <p:cNvPicPr>
            <a:picLocks noChangeAspect="1"/>
          </p:cNvPicPr>
          <p:nvPr/>
        </p:nvPicPr>
        <p:blipFill rotWithShape="1">
          <a:blip r:embed="rId4"/>
          <a:srcRect l="25094" t="10943" r="22472" b="11321"/>
          <a:stretch/>
        </p:blipFill>
        <p:spPr>
          <a:xfrm>
            <a:off x="7364187" y="1200150"/>
            <a:ext cx="1284493" cy="1866532"/>
          </a:xfrm>
          <a:prstGeom prst="rect">
            <a:avLst/>
          </a:prstGeom>
        </p:spPr>
      </p:pic>
      <p:sp>
        <p:nvSpPr>
          <p:cNvPr id="8" name="TextBox 7">
            <a:extLst>
              <a:ext uri="{FF2B5EF4-FFF2-40B4-BE49-F238E27FC236}">
                <a16:creationId xmlns:a16="http://schemas.microsoft.com/office/drawing/2014/main" id="{D677EC72-A942-4F39-B878-77859EC844D4}"/>
              </a:ext>
            </a:extLst>
          </p:cNvPr>
          <p:cNvSpPr txBox="1"/>
          <p:nvPr/>
        </p:nvSpPr>
        <p:spPr>
          <a:xfrm>
            <a:off x="7364186" y="2792185"/>
            <a:ext cx="1281794" cy="276999"/>
          </a:xfrm>
          <a:prstGeom prst="rect">
            <a:avLst/>
          </a:prstGeom>
          <a:solidFill>
            <a:srgbClr val="0020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Dean Faizal</a:t>
            </a:r>
            <a:endParaRPr lang="en-US" sz="1200">
              <a:solidFill>
                <a:schemeClr val="bg1"/>
              </a:solidFill>
              <a:cs typeface="Calibri"/>
            </a:endParaRPr>
          </a:p>
        </p:txBody>
      </p:sp>
      <p:pic>
        <p:nvPicPr>
          <p:cNvPr id="9" name="Picture 9" descr="A person wearing a black shirt&#10;&#10;Description generated with very high confidence">
            <a:extLst>
              <a:ext uri="{FF2B5EF4-FFF2-40B4-BE49-F238E27FC236}">
                <a16:creationId xmlns:a16="http://schemas.microsoft.com/office/drawing/2014/main" id="{A83E40EC-0038-4037-AE64-158746B8DBCD}"/>
              </a:ext>
            </a:extLst>
          </p:cNvPr>
          <p:cNvPicPr>
            <a:picLocks noChangeAspect="1"/>
          </p:cNvPicPr>
          <p:nvPr/>
        </p:nvPicPr>
        <p:blipFill rotWithShape="1">
          <a:blip r:embed="rId5"/>
          <a:srcRect l="29394" t="4923" r="23030" b="35077"/>
          <a:stretch/>
        </p:blipFill>
        <p:spPr>
          <a:xfrm>
            <a:off x="421809" y="2722724"/>
            <a:ext cx="1285624" cy="1640065"/>
          </a:xfrm>
          <a:prstGeom prst="rect">
            <a:avLst/>
          </a:prstGeom>
        </p:spPr>
      </p:pic>
      <p:sp>
        <p:nvSpPr>
          <p:cNvPr id="25" name="TextBox 24">
            <a:extLst>
              <a:ext uri="{FF2B5EF4-FFF2-40B4-BE49-F238E27FC236}">
                <a16:creationId xmlns:a16="http://schemas.microsoft.com/office/drawing/2014/main" id="{76955579-EBCB-41FD-94FE-F3F99E4D7019}"/>
              </a:ext>
            </a:extLst>
          </p:cNvPr>
          <p:cNvSpPr txBox="1"/>
          <p:nvPr/>
        </p:nvSpPr>
        <p:spPr>
          <a:xfrm>
            <a:off x="424543" y="4180113"/>
            <a:ext cx="1281794" cy="276999"/>
          </a:xfrm>
          <a:prstGeom prst="rect">
            <a:avLst/>
          </a:prstGeom>
          <a:solidFill>
            <a:srgbClr val="0020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Alexey </a:t>
            </a:r>
            <a:r>
              <a:rPr lang="en-US" sz="1200" dirty="0" err="1">
                <a:solidFill>
                  <a:schemeClr val="bg1"/>
                </a:solidFill>
              </a:rPr>
              <a:t>Strakh</a:t>
            </a:r>
            <a:endParaRPr lang="en-US" dirty="0" err="1"/>
          </a:p>
        </p:txBody>
      </p:sp>
    </p:spTree>
    <p:extLst>
      <p:ext uri="{BB962C8B-B14F-4D97-AF65-F5344CB8AC3E}">
        <p14:creationId xmlns:p14="http://schemas.microsoft.com/office/powerpoint/2010/main" val="235274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pics</a:t>
            </a:r>
          </a:p>
        </p:txBody>
      </p:sp>
      <p:grpSp>
        <p:nvGrpSpPr>
          <p:cNvPr id="19" name="Group 18"/>
          <p:cNvGrpSpPr/>
          <p:nvPr/>
        </p:nvGrpSpPr>
        <p:grpSpPr>
          <a:xfrm>
            <a:off x="380989" y="2085909"/>
            <a:ext cx="1098785" cy="1452656"/>
            <a:chOff x="380989" y="2085909"/>
            <a:chExt cx="1098785" cy="1452656"/>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9" y="2085909"/>
              <a:ext cx="1096474" cy="1175664"/>
            </a:xfrm>
            <a:prstGeom prst="rect">
              <a:avLst/>
            </a:prstGeom>
          </p:spPr>
        </p:pic>
        <p:sp>
          <p:nvSpPr>
            <p:cNvPr id="21" name="Rectangle 20"/>
            <p:cNvSpPr/>
            <p:nvPr/>
          </p:nvSpPr>
          <p:spPr>
            <a:xfrm>
              <a:off x="382494" y="3261566"/>
              <a:ext cx="1097280" cy="276999"/>
            </a:xfrm>
            <a:prstGeom prst="rect">
              <a:avLst/>
            </a:prstGeom>
            <a:solidFill>
              <a:srgbClr val="002060"/>
            </a:solidFill>
          </p:spPr>
          <p:txBody>
            <a:bodyPr wrap="square">
              <a:spAutoFit/>
            </a:bodyPr>
            <a:lstStyle/>
            <a:p>
              <a:pPr algn="ctr"/>
              <a:r>
                <a:rPr lang="en-US" sz="1200" dirty="0">
                  <a:solidFill>
                    <a:schemeClr val="bg1"/>
                  </a:solidFill>
                </a:rPr>
                <a:t>Alex Blount</a:t>
              </a:r>
            </a:p>
          </p:txBody>
        </p:sp>
      </p:grpSp>
      <p:grpSp>
        <p:nvGrpSpPr>
          <p:cNvPr id="25" name="Group 24"/>
          <p:cNvGrpSpPr/>
          <p:nvPr/>
        </p:nvGrpSpPr>
        <p:grpSpPr>
          <a:xfrm>
            <a:off x="5148914" y="2707487"/>
            <a:ext cx="1280160" cy="1973516"/>
            <a:chOff x="7504050" y="2775517"/>
            <a:chExt cx="1280160" cy="1973516"/>
          </a:xfrm>
        </p:grpSpPr>
        <p:sp>
          <p:nvSpPr>
            <p:cNvPr id="26" name="Rectangle 25"/>
            <p:cNvSpPr/>
            <p:nvPr/>
          </p:nvSpPr>
          <p:spPr>
            <a:xfrm>
              <a:off x="7504050" y="4472034"/>
              <a:ext cx="1280160" cy="276999"/>
            </a:xfrm>
            <a:prstGeom prst="rect">
              <a:avLst/>
            </a:prstGeom>
            <a:solidFill>
              <a:srgbClr val="002060"/>
            </a:solidFill>
          </p:spPr>
          <p:txBody>
            <a:bodyPr wrap="square">
              <a:spAutoFit/>
            </a:bodyPr>
            <a:lstStyle/>
            <a:p>
              <a:pPr algn="ctr"/>
              <a:r>
                <a:rPr lang="en-US" sz="1200">
                  <a:solidFill>
                    <a:schemeClr val="bg1"/>
                  </a:solidFill>
                </a:rPr>
                <a:t>Sweeky Satpathy</a:t>
              </a:r>
            </a:p>
          </p:txBody>
        </p:sp>
        <p:pic>
          <p:nvPicPr>
            <p:cNvPr id="27" name="Picture 26"/>
            <p:cNvPicPr>
              <a:picLocks noChangeAspect="1"/>
            </p:cNvPicPr>
            <p:nvPr/>
          </p:nvPicPr>
          <p:blipFill rotWithShape="1">
            <a:blip r:embed="rId3"/>
            <a:srcRect l="21790" t="6665" r="19287" b="14966"/>
            <a:stretch/>
          </p:blipFill>
          <p:spPr>
            <a:xfrm>
              <a:off x="7504050" y="2775517"/>
              <a:ext cx="1280160" cy="1711280"/>
            </a:xfrm>
            <a:prstGeom prst="rect">
              <a:avLst/>
            </a:prstGeom>
          </p:spPr>
        </p:pic>
      </p:grpSp>
      <p:grpSp>
        <p:nvGrpSpPr>
          <p:cNvPr id="28" name="Group 27"/>
          <p:cNvGrpSpPr/>
          <p:nvPr/>
        </p:nvGrpSpPr>
        <p:grpSpPr>
          <a:xfrm>
            <a:off x="6503888" y="594678"/>
            <a:ext cx="1097280" cy="1482203"/>
            <a:chOff x="380179" y="3365407"/>
            <a:chExt cx="1097280" cy="1482203"/>
          </a:xfrm>
        </p:grpSpPr>
        <p:pic>
          <p:nvPicPr>
            <p:cNvPr id="29" name="Picture 28"/>
            <p:cNvPicPr>
              <a:picLocks noChangeAspect="1"/>
            </p:cNvPicPr>
            <p:nvPr/>
          </p:nvPicPr>
          <p:blipFill rotWithShape="1">
            <a:blip r:embed="rId4"/>
            <a:srcRect l="16213" t="3566" r="38045" b="9672"/>
            <a:stretch/>
          </p:blipFill>
          <p:spPr>
            <a:xfrm>
              <a:off x="380180" y="3365407"/>
              <a:ext cx="1097279" cy="1387586"/>
            </a:xfrm>
            <a:prstGeom prst="rect">
              <a:avLst/>
            </a:prstGeom>
          </p:spPr>
        </p:pic>
        <p:sp>
          <p:nvSpPr>
            <p:cNvPr id="30" name="Rectangle 29"/>
            <p:cNvSpPr/>
            <p:nvPr/>
          </p:nvSpPr>
          <p:spPr>
            <a:xfrm>
              <a:off x="380179" y="4570611"/>
              <a:ext cx="1097280" cy="276999"/>
            </a:xfrm>
            <a:prstGeom prst="rect">
              <a:avLst/>
            </a:prstGeom>
            <a:solidFill>
              <a:srgbClr val="002060"/>
            </a:solidFill>
          </p:spPr>
          <p:txBody>
            <a:bodyPr wrap="square">
              <a:spAutoFit/>
            </a:bodyPr>
            <a:lstStyle/>
            <a:p>
              <a:pPr algn="ctr"/>
              <a:r>
                <a:rPr lang="en-US" sz="1200" dirty="0">
                  <a:solidFill>
                    <a:schemeClr val="bg1"/>
                  </a:solidFill>
                </a:rPr>
                <a:t>Ben Buttigieg</a:t>
              </a:r>
            </a:p>
          </p:txBody>
        </p:sp>
      </p:grpSp>
      <p:grpSp>
        <p:nvGrpSpPr>
          <p:cNvPr id="33" name="Group 32"/>
          <p:cNvGrpSpPr/>
          <p:nvPr/>
        </p:nvGrpSpPr>
        <p:grpSpPr>
          <a:xfrm>
            <a:off x="3372581" y="2922221"/>
            <a:ext cx="1097637" cy="1651108"/>
            <a:chOff x="3372581" y="2922221"/>
            <a:chExt cx="1097637" cy="1651108"/>
          </a:xfrm>
        </p:grpSpPr>
        <p:pic>
          <p:nvPicPr>
            <p:cNvPr id="31" name="Picture 30"/>
            <p:cNvPicPr>
              <a:picLocks noChangeAspect="1"/>
            </p:cNvPicPr>
            <p:nvPr/>
          </p:nvPicPr>
          <p:blipFill>
            <a:blip r:embed="rId5"/>
            <a:stretch>
              <a:fillRect/>
            </a:stretch>
          </p:blipFill>
          <p:spPr>
            <a:xfrm>
              <a:off x="3372581" y="2922221"/>
              <a:ext cx="1097637" cy="1386118"/>
            </a:xfrm>
            <a:prstGeom prst="rect">
              <a:avLst/>
            </a:prstGeom>
          </p:spPr>
        </p:pic>
        <p:sp>
          <p:nvSpPr>
            <p:cNvPr id="32" name="Rectangle 31"/>
            <p:cNvSpPr/>
            <p:nvPr/>
          </p:nvSpPr>
          <p:spPr>
            <a:xfrm>
              <a:off x="3372938" y="4296330"/>
              <a:ext cx="1097280" cy="276999"/>
            </a:xfrm>
            <a:prstGeom prst="rect">
              <a:avLst/>
            </a:prstGeom>
            <a:solidFill>
              <a:srgbClr val="002060"/>
            </a:solidFill>
          </p:spPr>
          <p:txBody>
            <a:bodyPr wrap="square">
              <a:spAutoFit/>
            </a:bodyPr>
            <a:lstStyle/>
            <a:p>
              <a:pPr algn="ctr"/>
              <a:r>
                <a:rPr lang="en-US" sz="1200" dirty="0">
                  <a:solidFill>
                    <a:schemeClr val="bg1"/>
                  </a:solidFill>
                </a:rPr>
                <a:t>Mike Parker</a:t>
              </a:r>
            </a:p>
          </p:txBody>
        </p:sp>
      </p:grpSp>
      <p:grpSp>
        <p:nvGrpSpPr>
          <p:cNvPr id="24" name="Group 23">
            <a:extLst>
              <a:ext uri="{FF2B5EF4-FFF2-40B4-BE49-F238E27FC236}">
                <a16:creationId xmlns:a16="http://schemas.microsoft.com/office/drawing/2014/main" id="{7FD2C948-5664-4B76-BE7D-BBD6BA741793}"/>
              </a:ext>
            </a:extLst>
          </p:cNvPr>
          <p:cNvGrpSpPr/>
          <p:nvPr/>
        </p:nvGrpSpPr>
        <p:grpSpPr>
          <a:xfrm>
            <a:off x="3594431" y="419819"/>
            <a:ext cx="1097281" cy="1657062"/>
            <a:chOff x="8316062" y="519545"/>
            <a:chExt cx="1097281" cy="1657062"/>
          </a:xfrm>
        </p:grpSpPr>
        <p:pic>
          <p:nvPicPr>
            <p:cNvPr id="3" name="Picture 2">
              <a:extLst>
                <a:ext uri="{FF2B5EF4-FFF2-40B4-BE49-F238E27FC236}">
                  <a16:creationId xmlns:a16="http://schemas.microsoft.com/office/drawing/2014/main" id="{1ECA685B-6710-4782-9406-B95EB4A3FFEA}"/>
                </a:ext>
              </a:extLst>
            </p:cNvPr>
            <p:cNvPicPr>
              <a:picLocks noChangeAspect="1"/>
            </p:cNvPicPr>
            <p:nvPr/>
          </p:nvPicPr>
          <p:blipFill rotWithShape="1">
            <a:blip r:embed="rId6"/>
            <a:srcRect l="19108" t="10560" r="22067" b="11189"/>
            <a:stretch/>
          </p:blipFill>
          <p:spPr>
            <a:xfrm>
              <a:off x="8316063" y="519545"/>
              <a:ext cx="1097280" cy="1647439"/>
            </a:xfrm>
            <a:prstGeom prst="rect">
              <a:avLst/>
            </a:prstGeom>
          </p:spPr>
        </p:pic>
        <p:sp>
          <p:nvSpPr>
            <p:cNvPr id="35" name="Rectangle 34">
              <a:extLst>
                <a:ext uri="{FF2B5EF4-FFF2-40B4-BE49-F238E27FC236}">
                  <a16:creationId xmlns:a16="http://schemas.microsoft.com/office/drawing/2014/main" id="{E2F8CDFD-39DD-4E4F-9DB7-C93A3D1E5219}"/>
                </a:ext>
              </a:extLst>
            </p:cNvPr>
            <p:cNvSpPr/>
            <p:nvPr/>
          </p:nvSpPr>
          <p:spPr>
            <a:xfrm>
              <a:off x="8316062" y="1899608"/>
              <a:ext cx="1097280" cy="276999"/>
            </a:xfrm>
            <a:prstGeom prst="rect">
              <a:avLst/>
            </a:prstGeom>
            <a:solidFill>
              <a:srgbClr val="002060"/>
            </a:solidFill>
          </p:spPr>
          <p:txBody>
            <a:bodyPr wrap="square">
              <a:spAutoFit/>
            </a:bodyPr>
            <a:lstStyle/>
            <a:p>
              <a:pPr algn="ctr"/>
              <a:r>
                <a:rPr lang="en-US" sz="1200" dirty="0">
                  <a:solidFill>
                    <a:schemeClr val="bg1"/>
                  </a:solidFill>
                </a:rPr>
                <a:t>Dean Faizal</a:t>
              </a:r>
            </a:p>
          </p:txBody>
        </p:sp>
      </p:grpSp>
    </p:spTree>
    <p:extLst>
      <p:ext uri="{BB962C8B-B14F-4D97-AF65-F5344CB8AC3E}">
        <p14:creationId xmlns:p14="http://schemas.microsoft.com/office/powerpoint/2010/main" val="36455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Logistics and introductions</a:t>
            </a:r>
          </a:p>
        </p:txBody>
      </p:sp>
      <p:sp>
        <p:nvSpPr>
          <p:cNvPr id="3" name="Content Placeholder 2"/>
          <p:cNvSpPr>
            <a:spLocks noGrp="1"/>
          </p:cNvSpPr>
          <p:nvPr>
            <p:ph idx="1"/>
          </p:nvPr>
        </p:nvSpPr>
        <p:spPr>
          <a:xfrm>
            <a:off x="457200" y="1004242"/>
            <a:ext cx="8229600" cy="3683088"/>
          </a:xfrm>
        </p:spPr>
        <p:txBody>
          <a:bodyPr>
            <a:normAutofit lnSpcReduction="10000"/>
          </a:bodyPr>
          <a:lstStyle/>
          <a:p>
            <a:r>
              <a:rPr lang="en-US" dirty="0"/>
              <a:t>Logistics</a:t>
            </a:r>
          </a:p>
          <a:p>
            <a:pPr lvl="1"/>
            <a:r>
              <a:rPr lang="en-US" sz="2200" dirty="0">
                <a:latin typeface="Calibri Light"/>
                <a:cs typeface="Calibri Light"/>
              </a:rPr>
              <a:t>Hours</a:t>
            </a:r>
          </a:p>
          <a:p>
            <a:r>
              <a:rPr lang="en-US" dirty="0"/>
              <a:t>Feedback</a:t>
            </a:r>
          </a:p>
          <a:p>
            <a:pPr lvl="1"/>
            <a:r>
              <a:rPr lang="en-US" sz="2200" dirty="0">
                <a:latin typeface="Calibri Light"/>
                <a:cs typeface="Calibri Light"/>
              </a:rPr>
              <a:t>Subject-specific surveys</a:t>
            </a:r>
          </a:p>
          <a:p>
            <a:pPr lvl="1"/>
            <a:r>
              <a:rPr lang="en-US" sz="2200" dirty="0">
                <a:latin typeface="Calibri Light"/>
                <a:cs typeface="Calibri Light"/>
              </a:rPr>
              <a:t>End-of-course survey</a:t>
            </a:r>
          </a:p>
          <a:p>
            <a:r>
              <a:rPr lang="en-US" dirty="0"/>
              <a:t>Introductions</a:t>
            </a:r>
          </a:p>
          <a:p>
            <a:pPr lvl="1"/>
            <a:r>
              <a:rPr lang="en-US" sz="2200" dirty="0">
                <a:latin typeface="Calibri Light"/>
                <a:cs typeface="Calibri Light"/>
              </a:rPr>
              <a:t>Name</a:t>
            </a:r>
          </a:p>
          <a:p>
            <a:pPr lvl="1"/>
            <a:r>
              <a:rPr lang="en-US" sz="2200" dirty="0">
                <a:latin typeface="Calibri Light"/>
                <a:cs typeface="Calibri Light"/>
              </a:rPr>
              <a:t>Background</a:t>
            </a:r>
          </a:p>
          <a:p>
            <a:pPr lvl="1"/>
            <a:r>
              <a:rPr lang="en-US" sz="2200" dirty="0">
                <a:latin typeface="Calibri Light"/>
                <a:cs typeface="Calibri Light"/>
              </a:rPr>
              <a:t>Xamarin and mobility experience</a:t>
            </a:r>
          </a:p>
          <a:p>
            <a:endParaRPr lang="en-US" dirty="0"/>
          </a:p>
        </p:txBody>
      </p:sp>
    </p:spTree>
    <p:extLst>
      <p:ext uri="{BB962C8B-B14F-4D97-AF65-F5344CB8AC3E}">
        <p14:creationId xmlns:p14="http://schemas.microsoft.com/office/powerpoint/2010/main" val="7764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 for the training</a:t>
            </a:r>
          </a:p>
        </p:txBody>
      </p:sp>
      <p:sp>
        <p:nvSpPr>
          <p:cNvPr id="3" name="Content Placeholder 2"/>
          <p:cNvSpPr>
            <a:spLocks noGrp="1"/>
          </p:cNvSpPr>
          <p:nvPr>
            <p:ph idx="1"/>
          </p:nvPr>
        </p:nvSpPr>
        <p:spPr>
          <a:xfrm>
            <a:off x="457200" y="1004242"/>
            <a:ext cx="8229600" cy="3567758"/>
          </a:xfrm>
        </p:spPr>
        <p:txBody>
          <a:bodyPr vert="horz" lIns="91440" tIns="45720" rIns="91440" bIns="45720" numCol="1" spcCol="0" rtlCol="0" anchor="t">
            <a:normAutofit/>
          </a:bodyPr>
          <a:lstStyle/>
          <a:p>
            <a:r>
              <a:rPr lang="en-US" dirty="0" err="1"/>
              <a:t>FUNdamentals</a:t>
            </a:r>
            <a:r>
              <a:rPr lang="en-US" dirty="0"/>
              <a:t> </a:t>
            </a:r>
          </a:p>
          <a:p>
            <a:pPr lvl="1"/>
            <a:r>
              <a:rPr lang="en-US" dirty="0"/>
              <a:t>Development and Architecture</a:t>
            </a:r>
          </a:p>
          <a:p>
            <a:r>
              <a:rPr lang="en-US" dirty="0"/>
              <a:t>Write Once, Run Everywhere* </a:t>
            </a:r>
          </a:p>
          <a:p>
            <a:pPr lvl="1"/>
            <a:r>
              <a:rPr lang="en-US" dirty="0" err="1">
                <a:latin typeface="Calibri Light"/>
                <a:cs typeface="Calibri Light"/>
              </a:rPr>
              <a:t>Xamarin.Forms</a:t>
            </a:r>
          </a:p>
          <a:p>
            <a:endParaRPr lang="en-US" dirty="0"/>
          </a:p>
        </p:txBody>
      </p:sp>
    </p:spTree>
    <p:extLst>
      <p:ext uri="{BB962C8B-B14F-4D97-AF65-F5344CB8AC3E}">
        <p14:creationId xmlns:p14="http://schemas.microsoft.com/office/powerpoint/2010/main" val="328907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Goals and engagement</a:t>
            </a:r>
          </a:p>
        </p:txBody>
      </p:sp>
      <p:sp>
        <p:nvSpPr>
          <p:cNvPr id="3" name="Content Placeholder 2"/>
          <p:cNvSpPr>
            <a:spLocks noGrp="1"/>
          </p:cNvSpPr>
          <p:nvPr>
            <p:ph idx="1"/>
          </p:nvPr>
        </p:nvSpPr>
        <p:spPr>
          <a:xfrm>
            <a:off x="457200" y="1004242"/>
            <a:ext cx="8229600" cy="3918136"/>
          </a:xfrm>
        </p:spPr>
        <p:txBody>
          <a:bodyPr>
            <a:normAutofit fontScale="85000" lnSpcReduction="20000"/>
          </a:bodyPr>
          <a:lstStyle/>
          <a:p>
            <a:r>
              <a:rPr lang="en-US"/>
              <a:t>Goals of the Xamarin training: </a:t>
            </a:r>
          </a:p>
          <a:p>
            <a:pPr lvl="1"/>
            <a:r>
              <a:rPr lang="en-US"/>
              <a:t>To increase Xamarin proficiency within Services</a:t>
            </a:r>
          </a:p>
          <a:p>
            <a:pPr lvl="1"/>
            <a:r>
              <a:rPr lang="en-US"/>
              <a:t>To develop direct relationships between the Mobile Customer Advisory team and Services consultants so that we can provide support when problems arise. </a:t>
            </a:r>
          </a:p>
          <a:p>
            <a:pPr lvl="1"/>
            <a:r>
              <a:rPr lang="en-US"/>
              <a:t>To develop a mutually beneficial relationship that leads to an increase in wins across the board. </a:t>
            </a:r>
          </a:p>
          <a:p>
            <a:r>
              <a:rPr lang="en-US"/>
              <a:t>WW Cross-Platform community</a:t>
            </a:r>
          </a:p>
          <a:p>
            <a:pPr lvl="1"/>
            <a:r>
              <a:rPr lang="en-US"/>
              <a:t>This group focuses on topics related to cross-platform technologies (Xamarin, Cordova, etc.) by sharing relevant information and supporting the domain delivery strategy. You can use this community to engage with other consultants in the Modern Apps domain.</a:t>
            </a:r>
          </a:p>
          <a:p>
            <a:r>
              <a:rPr lang="en-US"/>
              <a:t>Mobile CAT + Services partnership </a:t>
            </a:r>
          </a:p>
          <a:p>
            <a:pPr lvl="1"/>
            <a:r>
              <a:rPr lang="en-US"/>
              <a:t>The Mobile Customer Advisory team and Services are already working together on many presales pursuits. If you need help, please reach out to us via the community or to Derek or Lenny directly. (dedren@microsoft.com and lfenster@microsoft.com)</a:t>
            </a:r>
          </a:p>
        </p:txBody>
      </p:sp>
    </p:spTree>
    <p:extLst>
      <p:ext uri="{BB962C8B-B14F-4D97-AF65-F5344CB8AC3E}">
        <p14:creationId xmlns:p14="http://schemas.microsoft.com/office/powerpoint/2010/main" val="2648693324"/>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52578F-1F0E-47FE-B754-C86C77C589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759ee-052b-4afa-8d49-c6ef6abe8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d0cc1922-6699-4a3f-ac8d-526aac4c9026"/>
    <ds:schemaRef ds:uri="c8e759ee-052b-4afa-8d49-c6ef6abe8e0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29837</TotalTime>
  <Words>828</Words>
  <Application>Microsoft Office PowerPoint</Application>
  <PresentationFormat>On-screen Show (16:9)</PresentationFormat>
  <Paragraphs>113</Paragraphs>
  <Slides>16</Slides>
  <Notes>4</Notes>
  <HiddenSlides>5</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1_Office Theme</vt:lpstr>
      <vt:lpstr>PowerPoint Presentation</vt:lpstr>
      <vt:lpstr>Agenda</vt:lpstr>
      <vt:lpstr>Set up Wi-Fi using an event code</vt:lpstr>
      <vt:lpstr>Set up Wi-Fi as a visiting guest</vt:lpstr>
      <vt:lpstr>Introducing the Mobile Customer Advisory Team</vt:lpstr>
      <vt:lpstr>pics</vt:lpstr>
      <vt:lpstr>Logistics and introductions</vt:lpstr>
      <vt:lpstr>Agenda for the training</vt:lpstr>
      <vt:lpstr>Goals and engagement</vt:lpstr>
      <vt:lpstr>Resources</vt:lpstr>
      <vt:lpstr>PowerPoint Presentation</vt:lpstr>
      <vt:lpstr>Confirm your setup</vt:lpstr>
      <vt:lpstr>Confirm your setup, continued</vt:lpstr>
      <vt:lpstr>PowerPoint Presentation</vt:lpstr>
      <vt:lpstr>Coding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Bridge Partners</dc:creator>
  <cp:lastModifiedBy>Jennifer L. Kerns</cp:lastModifiedBy>
  <cp:revision>143</cp:revision>
  <dcterms:modified xsi:type="dcterms:W3CDTF">2019-07-18T16:28:30Z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67b59f3b-2d76-441d-9604-597fe129eb44</vt:lpwstr>
  </property>
</Properties>
</file>